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262" r:id="rId3"/>
    <p:sldId id="1263" r:id="rId4"/>
    <p:sldId id="1264" r:id="rId5"/>
    <p:sldId id="1265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B0FF95-1349-419E-96A8-683B2702DF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C6F31A4-E66C-4474-B0C1-4E73D2263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DD29E8-2877-45B2-9EAA-F24095D4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7EAE963-AF2D-45F3-B40A-BED340F4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60D12-FCE2-44FC-8BB3-EFBF4A22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07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781561-62A2-47CB-97B2-5691D4689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08D491-80F4-4A19-B9E3-1694F6A4B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44E54C-DCBA-4CFC-9B24-2ADD4AD68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A01489-D929-4DFF-B376-29063508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FBED93-CE8A-4362-928C-EBFFB91D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99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96A7DB-A5B1-477D-A404-23F5D835D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EC49C4-2148-4B9E-B693-09535608A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30878F-4D05-427D-B149-D26E6300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C00BFB-A523-40D8-B2DB-5800EB77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C1D218-AA08-4D7D-92CC-52E5F581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4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406778-BE60-4D62-8CF3-67B5B8CB6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BAF9B9B-0401-42E7-80F9-8B0C367AA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613BE2-6379-435F-A9B4-A68CBE9D5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502A0E-073E-4DF5-9663-E1DFFE42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F13C5C-6FFE-4642-AD2B-59FF46EE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036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97587-C606-440F-A65A-30D9A5D1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5A3D35-0343-48D5-9FD5-BB57AD8DB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5B6FD1-CB8C-40DE-92E8-976DB133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52804F-538C-41CB-B879-B725BCD8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4A804D-B82C-4226-B731-85D287CA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21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87DCD-3C2B-4F25-AB40-0DD9E398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3C085E-8526-4EFC-B9A9-845CC300A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281707-7C88-4FF6-B45B-77970CE4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11020E-B4E9-435C-86AC-AD948D7A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CC5CD3-608E-42AA-8A3C-6D50C8848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59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686882-CBA7-4545-90A2-2D3A2070A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0683B0-45C0-4592-8C88-FB2561657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1A8809-A64D-48A9-B937-EA4D9FF11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05E3C0-B223-4594-B807-6BC490870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95D4B2-4701-4000-BD4F-B2AC2BFA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454A6C-B2FD-4E83-8282-EBAA04EF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401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F49294-185D-4D5A-B484-B348F60C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19BC19-47DA-4330-8EC5-8B13BF155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7690ED-6EEB-4B43-B7FD-8B17E2488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73516E7-860C-47DF-AF97-25C340C48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6158D68-4E0C-4102-8206-71B08A4BE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9A6766D-C004-495A-830B-C73BFFF78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5CF7A-CE6E-4A4B-A590-2A97F4A9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859002F-C225-40F5-8C3E-45F4DE404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676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238539-5009-493C-9F82-C5CE53554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898E90-9E5B-4472-BBC0-A635B964A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60C84F1-87A8-4973-8B2F-365BC99FE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35250E-1425-4020-AACE-DA54341B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9669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7AA297-FD12-4479-8FFB-543B3571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7B8F6B-3D65-47A4-9115-87A2C11F2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C4FDB6-3E10-4F5D-8C0B-C98F3F352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5572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246EB9-F8CE-4423-9C72-69C8AF98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7E7A14-362A-4E5E-A654-B1E452DA5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1A01496-AAAA-4998-88BA-F2802C539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336180-5C8A-45DF-9F2B-9958543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602E0E-BFDA-4B63-B50C-9D963A1C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AE80BD-724B-4862-9A60-BE4EA67F6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28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DBF581-AE5F-4B4B-B410-52F2783E9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B95CF7-F977-441A-B769-A74076BBF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374781-CE33-4B7A-9FD1-79E16755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DD514F-E798-424B-AF7D-4AF13CC0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489520-7774-4396-A8BA-68196BF63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1510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85BDA8-E40B-4B4A-8058-3C32AD4B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F5C9697-C4CC-46CA-9FED-985ABE6A7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27C6A6-1DE3-424B-B0C9-F292EE8B0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A5B091-8033-4961-923C-2EE9F1D8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523FAC-E42C-4D03-8A87-DDDB242C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44EF1D-6F75-40BE-84D1-57578E14D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8998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36B56-2F37-4DD1-A4CC-FAFC4269B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D3DD149-FED2-4067-8356-939ADB6A4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92FD68-013B-4E2E-B0DF-A4FC72D7F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6349B0-498E-4A6B-8515-6CB4E656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6A433B-7FC0-4701-A857-FF569F68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087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ED10FEB-A455-46EF-B6AE-FBE2C4D8D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86ED4F0-6806-44BD-95CB-C7E7E5BC7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984E43-F8E2-4C63-B45C-A4824CD92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4C2154-B66E-456D-82AF-AA1CD21C9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5E05BD-3744-4514-977D-8D59DF3D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28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2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2"/>
            <a:ext cx="280416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5954807" y="6536531"/>
            <a:ext cx="276039" cy="205184"/>
          </a:xfrm>
        </p:spPr>
        <p:txBody>
          <a:bodyPr lIns="0" tIns="0" rIns="0" bIns="0"/>
          <a:lstStyle>
            <a:lvl1pPr>
              <a:defRPr sz="1467" b="0" i="0">
                <a:solidFill>
                  <a:srgbClr val="185292"/>
                </a:solidFill>
                <a:latin typeface="Bebas Neue Regular"/>
                <a:cs typeface="Bebas Neue Regular"/>
              </a:defRPr>
            </a:lvl1pPr>
          </a:lstStyle>
          <a:p>
            <a:pPr marL="38098">
              <a:lnSpc>
                <a:spcPts val="1639"/>
              </a:lnSpc>
            </a:pPr>
            <a:fld id="{81D60167-4931-47E6-BA6A-407CBD079E47}" type="slidenum">
              <a:rPr lang="ru-RU" spc="5" smtClean="0"/>
              <a:pPr marL="38098">
                <a:lnSpc>
                  <a:spcPts val="1639"/>
                </a:lnSpc>
              </a:pPr>
              <a:t>‹#›</a:t>
            </a:fld>
            <a:endParaRPr lang="ru-RU" spc="5" dirty="0"/>
          </a:p>
        </p:txBody>
      </p:sp>
    </p:spTree>
    <p:extLst>
      <p:ext uri="{BB962C8B-B14F-4D97-AF65-F5344CB8AC3E}">
        <p14:creationId xmlns:p14="http://schemas.microsoft.com/office/powerpoint/2010/main" val="86661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2F60D-75FB-42F4-8074-88C775136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EA1AC5-11AB-41D8-958C-2D072524E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6412D7-6854-4FFC-9476-FC68C7FB8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9E98DC-0A95-4C49-BA95-AA71B1C63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E99289-6B30-4FA7-8109-43BBEADD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61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02A472-4051-488A-B718-35FD63995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B2FBC9-1E8A-4389-9D7D-386492220C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27974FA-85F7-424D-A9C7-28C398E77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8BCD42-9E96-4E11-9CD7-E051126D9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BB8F5-4574-4958-9B47-0B1BA970F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66869B-C029-4D31-A218-CE89F57E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9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4584A-FAB4-4BE8-B644-A31923104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E1437-63C5-40CF-A528-15D06A26A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D352BF-493A-4B3E-AC83-47DC7FE18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D703A1D-1B69-447D-9FB6-7161FF98E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2EC7EE-DE73-4916-8C4D-7D99499923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9C51A0-765B-457F-820E-F132581F3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9261937-526F-42F7-B751-5251EA94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FCF64D8-ABE3-47E4-9F19-D6B33626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554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9D8EF-5D2B-4F1F-8A86-A32836977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2D27DE2-4708-4B05-AE4A-5C0C5209F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FCFE05-63C0-403A-92B3-2D033D77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985975-98A4-4505-A81C-62143FB1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07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DA4DD1-88DF-44D7-A94A-25A896F5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FE4BEB4-CBB4-4A25-B243-90D57627C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FA702FA-AEC2-42B4-9C3F-613651FA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30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734D10-2386-424B-8031-6875611AE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C01ADB-7F13-48B7-8152-DFE8BE0D6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78D846-5387-4741-8B53-C033B6CF4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C24FDCC-B512-4C2A-BCBF-BE04D8299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99BF0DE-1CBF-4EAA-A52E-D997DAFD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B03435-8C6C-438F-9AE3-64BD8E64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77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30BE32-EB66-4F75-A7C8-9BB00D97E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B0B7C8F-AA47-4B4F-BED1-1A81A2351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BFCD62-2188-4804-AB40-EE19B3C0D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B81393-40DC-4A80-8C99-B672C5D4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483182-F71E-4980-82B3-04F858C1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C888F9-BE25-406A-A5B2-8CD2C781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86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75823-096B-423A-868B-5EDEED49C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8716B7-3302-47D6-A1C9-7F7F2BF8F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068C5E-32B9-47BE-B4F0-4EE02D2BC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05D28-A55E-4DE0-B013-1467A8330A85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291632-8875-4104-B489-F8F25E49D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4D2D80-89E2-4247-9DAD-8678689AE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D742B-8DF0-447F-B0D4-96D6A84557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926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981CC4-560F-44B8-9F31-9896F0B4C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97DD44-434B-49A7-9CFC-A81C9D1AD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485942-DB3C-4123-9AA8-D161A1363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F03D3-66A4-43DC-AC97-064509E3B427}" type="datetimeFigureOut">
              <a:rPr lang="ru-RU" smtClean="0"/>
              <a:pPr/>
              <a:t>19.09.2025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D32051-BD93-49E8-AF12-C0AB0CE717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EC4071-F38C-4C6C-91D3-86424D0AE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67E5-0EBD-4BE1-B561-D7ABA81ADD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17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www.gosuslugi.ru/futurecode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futurecode.ru/medi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isk.yandex.ru/i/HHSfixQmf18Gm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6244324-2929-4D46-BEE2-C9E03FB93D21}"/>
              </a:ext>
            </a:extLst>
          </p:cNvPr>
          <p:cNvSpPr txBox="1"/>
          <p:nvPr/>
        </p:nvSpPr>
        <p:spPr>
          <a:xfrm>
            <a:off x="10806340" y="6375517"/>
            <a:ext cx="10054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10.09.2025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923ACB6-DDE7-4348-A867-51DD4D7EBC6B}"/>
              </a:ext>
            </a:extLst>
          </p:cNvPr>
          <p:cNvSpPr/>
          <p:nvPr/>
        </p:nvSpPr>
        <p:spPr>
          <a:xfrm>
            <a:off x="688564" y="4927969"/>
            <a:ext cx="6512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Минаев Игорь Николаевич,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и.о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ректора ГАУ ДПО СО ИРО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27946F13-2755-4C06-859D-3C7784B3F02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966" y="129536"/>
            <a:ext cx="2402032" cy="1322947"/>
          </a:xfrm>
          <a:prstGeom prst="rect">
            <a:avLst/>
          </a:prstGeom>
        </p:spPr>
      </p:pic>
      <p:sp>
        <p:nvSpPr>
          <p:cNvPr id="16" name="TextBox 6">
            <a:extLst>
              <a:ext uri="{FF2B5EF4-FFF2-40B4-BE49-F238E27FC236}">
                <a16:creationId xmlns:a16="http://schemas.microsoft.com/office/drawing/2014/main" id="{6FB8F118-7344-44DB-BF2C-0B95D93E7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69" y="1477359"/>
            <a:ext cx="2361285" cy="4154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000" b="1" i="0" u="none" strike="noStrike" kern="1200" cap="none" spc="0" normalizeH="0" baseline="0" noProof="0" dirty="0">
                <a:ln>
                  <a:noFill/>
                </a:ln>
                <a:solidFill>
                  <a:srgbClr val="265AA9"/>
                </a:solidFill>
                <a:effectLst/>
                <a:uLnTx/>
                <a:uFillTx/>
                <a:latin typeface="Calibri"/>
                <a:ea typeface="+mn-ea"/>
                <a:cs typeface="Times New Roman" panose="02020603050405020304" pitchFamily="18" charset="0"/>
              </a:rPr>
              <a:t>МИНИСТЕРСТВО ОБРАЗОВАНИЯ САМАРСКОЙ ОБЛАСТИ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0F9A3FB-E667-4193-AF56-0483F4BE02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37916" y="375706"/>
            <a:ext cx="1578037" cy="130940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D848763-E8DE-4A28-AC10-968847143088}"/>
              </a:ext>
            </a:extLst>
          </p:cNvPr>
          <p:cNvSpPr txBox="1"/>
          <p:nvPr/>
        </p:nvSpPr>
        <p:spPr>
          <a:xfrm>
            <a:off x="539359" y="2637693"/>
            <a:ext cx="11113277" cy="120032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3200" b="1">
                <a:solidFill>
                  <a:srgbClr val="091AAB"/>
                </a:solidFill>
                <a:ea typeface="+mj-ea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204BA0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Проект «Код в будущее» в 2025-2026 </a:t>
            </a:r>
            <a:r>
              <a:rPr kumimoji="0" lang="ru-RU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204BA0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уч.г</a:t>
            </a: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204BA0"/>
                </a:solidFill>
                <a:effectLst/>
                <a:uLnTx/>
                <a:uFillTx/>
                <a:latin typeface="Calibri" panose="020F0502020204030204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dirty="0">
                <a:solidFill>
                  <a:srgbClr val="204BA0"/>
                </a:solidFill>
                <a:latin typeface="Calibri" panose="020F0502020204030204"/>
              </a:rPr>
              <a:t>Изменения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204BA0"/>
              </a:solidFill>
              <a:effectLst/>
              <a:uLnTx/>
              <a:uFillTx/>
              <a:latin typeface="Calibri" panose="020F0502020204030204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161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1435558-0261-4ACE-8D42-4748979230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56"/>
          <a:stretch/>
        </p:blipFill>
        <p:spPr>
          <a:xfrm>
            <a:off x="2080889" y="1386697"/>
            <a:ext cx="9768283" cy="17909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A128A99-1028-4040-94E8-9273F8255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042" y="221653"/>
            <a:ext cx="9489755" cy="163892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0CF72B7-17E5-4479-BA49-6CE710E88B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843" y="3177647"/>
            <a:ext cx="9302151" cy="2640191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235AEF6-25FB-4372-9046-A33F5F4CF67B}"/>
              </a:ext>
            </a:extLst>
          </p:cNvPr>
          <p:cNvSpPr/>
          <p:nvPr/>
        </p:nvSpPr>
        <p:spPr>
          <a:xfrm>
            <a:off x="342828" y="6070351"/>
            <a:ext cx="51867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Старт 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при</a:t>
            </a: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ё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ма</a:t>
            </a:r>
            <a:r>
              <a:rPr lang="en-US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заявлений</a:t>
            </a: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от обучающихся 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на</a:t>
            </a:r>
            <a:r>
              <a:rPr lang="en-US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участие</a:t>
            </a:r>
            <a:r>
              <a:rPr lang="en-US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в 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проект</a:t>
            </a: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е </a:t>
            </a:r>
            <a:r>
              <a:rPr lang="en-US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«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Код</a:t>
            </a:r>
            <a:r>
              <a:rPr lang="en-US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</a:t>
            </a:r>
            <a:r>
              <a:rPr lang="en-US" sz="1600" dirty="0" err="1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будущего</a:t>
            </a:r>
            <a:r>
              <a:rPr lang="en-US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»</a:t>
            </a: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</a:t>
            </a:r>
            <a:r>
              <a:rPr lang="ru-RU" sz="1600" b="1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с 28 августа 2025 года</a:t>
            </a:r>
            <a:endParaRPr lang="ru-RU" sz="1600" dirty="0">
              <a:solidFill>
                <a:srgbClr val="272525"/>
              </a:solidFill>
              <a:ea typeface="Inter" pitchFamily="34" charset="-122"/>
              <a:cs typeface="Inter" pitchFamily="34" charset="-12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883344D-86ED-4F7C-BAD4-E02EBE962C37}"/>
              </a:ext>
            </a:extLst>
          </p:cNvPr>
          <p:cNvSpPr/>
          <p:nvPr/>
        </p:nvSpPr>
        <p:spPr>
          <a:xfrm>
            <a:off x="6096000" y="6070350"/>
            <a:ext cx="69960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Подать заявление на участие можно на ЕПГУ (госуслуги) в </a:t>
            </a:r>
          </a:p>
          <a:p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сети «Интернет» по адресу </a:t>
            </a:r>
            <a:r>
              <a:rPr lang="ru-RU" sz="1600" u="sng" dirty="0">
                <a:hlinkClick r:id="rId5"/>
              </a:rPr>
              <a:t>https://www.gosuslugi.ru/futurecode</a:t>
            </a:r>
            <a:r>
              <a:rPr lang="ru-RU" sz="1600" u="sng" dirty="0"/>
              <a:t> </a:t>
            </a:r>
            <a:r>
              <a:rPr lang="ru-RU" sz="1600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B7495D-78AF-4E1B-AAA1-F94351F88353}"/>
              </a:ext>
            </a:extLst>
          </p:cNvPr>
          <p:cNvSpPr txBox="1"/>
          <p:nvPr/>
        </p:nvSpPr>
        <p:spPr>
          <a:xfrm>
            <a:off x="4537329" y="670830"/>
            <a:ext cx="1329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(8-11 класс)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F7307E-D5EF-40DE-BF90-28AEFDE04660}"/>
              </a:ext>
            </a:extLst>
          </p:cNvPr>
          <p:cNvSpPr txBox="1"/>
          <p:nvPr/>
        </p:nvSpPr>
        <p:spPr>
          <a:xfrm>
            <a:off x="342828" y="1930982"/>
            <a:ext cx="3844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Бесплатные онлайн-курсы!</a:t>
            </a:r>
          </a:p>
        </p:txBody>
      </p:sp>
    </p:spTree>
    <p:extLst>
      <p:ext uri="{BB962C8B-B14F-4D97-AF65-F5344CB8AC3E}">
        <p14:creationId xmlns:p14="http://schemas.microsoft.com/office/powerpoint/2010/main" val="202920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3389CDE-7232-4451-96E8-F4EA7F45C402}"/>
              </a:ext>
            </a:extLst>
          </p:cNvPr>
          <p:cNvSpPr/>
          <p:nvPr/>
        </p:nvSpPr>
        <p:spPr>
          <a:xfrm>
            <a:off x="455762" y="1545222"/>
            <a:ext cx="5640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272525"/>
                </a:solidFill>
                <a:ea typeface="Inter" pitchFamily="34" charset="-122"/>
                <a:cs typeface="Inter" pitchFamily="34" charset="-120"/>
              </a:rPr>
              <a:t>Разместите информацию о старте проекта на официальном сайте образовательной организации, используя материалы по ссылке</a:t>
            </a:r>
            <a:endParaRPr lang="ru-RU" u="sng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33A98D9-4F96-407C-AA90-DFC8434A49C7}"/>
              </a:ext>
            </a:extLst>
          </p:cNvPr>
          <p:cNvSpPr/>
          <p:nvPr/>
        </p:nvSpPr>
        <p:spPr>
          <a:xfrm>
            <a:off x="340642" y="4242636"/>
            <a:ext cx="55525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272525"/>
                </a:solidFill>
                <a:ea typeface="Inter" pitchFamily="34" charset="-122"/>
              </a:rPr>
              <a:t>Информируйте учителей информатики образовательной организации, реализующих программы основного общего, среднего общего образования</a:t>
            </a:r>
            <a:endParaRPr lang="ru-RU" dirty="0">
              <a:solidFill>
                <a:srgbClr val="272525"/>
              </a:solidFill>
              <a:ea typeface="Inter" pitchFamily="34" charset="-122"/>
              <a:cs typeface="Inter" pitchFamily="34" charset="-12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3201E40-E4D4-4508-9C7D-45D8B5FA8E7F}"/>
              </a:ext>
            </a:extLst>
          </p:cNvPr>
          <p:cNvSpPr/>
          <p:nvPr/>
        </p:nvSpPr>
        <p:spPr>
          <a:xfrm>
            <a:off x="340642" y="0"/>
            <a:ext cx="5755358" cy="57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400"/>
              </a:lnSpc>
            </a:pPr>
            <a:r>
              <a:rPr lang="ru-RU" b="1" dirty="0">
                <a:solidFill>
                  <a:srgbClr val="000000"/>
                </a:solidFill>
                <a:ea typeface="Inter Bold" pitchFamily="34" charset="-122"/>
                <a:cs typeface="Inter Bold" pitchFamily="34" charset="-120"/>
              </a:rPr>
              <a:t>Информационная поддержка проекта «Код будущего»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1EA4BB-5B93-4CB8-87DB-650C02776AEA}"/>
              </a:ext>
            </a:extLst>
          </p:cNvPr>
          <p:cNvSpPr txBox="1"/>
          <p:nvPr/>
        </p:nvSpPr>
        <p:spPr>
          <a:xfrm>
            <a:off x="455762" y="661720"/>
            <a:ext cx="6329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Всем образовательным организациям: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BD28FA8-5115-4C6D-9C7A-857C05DCF5D7}"/>
              </a:ext>
            </a:extLst>
          </p:cNvPr>
          <p:cNvSpPr/>
          <p:nvPr/>
        </p:nvSpPr>
        <p:spPr>
          <a:xfrm>
            <a:off x="340642" y="3105834"/>
            <a:ext cx="5473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272525"/>
                </a:solidFill>
                <a:ea typeface="Inter" pitchFamily="34" charset="-122"/>
              </a:rPr>
              <a:t>Сделайте пост на официальной страничке учреждения о старте проекта</a:t>
            </a:r>
            <a:endParaRPr lang="ru-RU" dirty="0">
              <a:solidFill>
                <a:srgbClr val="272525"/>
              </a:solidFill>
              <a:ea typeface="Inter" pitchFamily="34" charset="-122"/>
              <a:cs typeface="Inter" pitchFamily="34" charset="-12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A2DDE73-B422-4D47-BCF4-937ED0D681D3}"/>
              </a:ext>
            </a:extLst>
          </p:cNvPr>
          <p:cNvSpPr/>
          <p:nvPr/>
        </p:nvSpPr>
        <p:spPr>
          <a:xfrm>
            <a:off x="7691669" y="1601518"/>
            <a:ext cx="2880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https://futurecode.ru/media</a:t>
            </a:r>
            <a:endParaRPr lang="ru-RU" dirty="0"/>
          </a:p>
          <a:p>
            <a:endParaRPr lang="ru-RU" dirty="0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id="{AF365403-FD7D-4F12-BCD1-A928115D80B6}"/>
              </a:ext>
            </a:extLst>
          </p:cNvPr>
          <p:cNvSpPr/>
          <p:nvPr/>
        </p:nvSpPr>
        <p:spPr>
          <a:xfrm>
            <a:off x="6528860" y="1683721"/>
            <a:ext cx="491705" cy="42129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813EE482-8544-4595-8040-225D1B8AC49D}"/>
              </a:ext>
            </a:extLst>
          </p:cNvPr>
          <p:cNvSpPr/>
          <p:nvPr/>
        </p:nvSpPr>
        <p:spPr>
          <a:xfrm rot="5400000">
            <a:off x="9004560" y="2129902"/>
            <a:ext cx="491705" cy="42129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EC80D4-3EBC-4AD0-AEA7-5FFBCF01FDDB}"/>
              </a:ext>
            </a:extLst>
          </p:cNvPr>
          <p:cNvSpPr txBox="1"/>
          <p:nvPr/>
        </p:nvSpPr>
        <p:spPr>
          <a:xfrm>
            <a:off x="7691669" y="3035669"/>
            <a:ext cx="246477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Пресс-релиз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Пост для соцсетей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Видеоролик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Баннеры для постов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/>
              <a:t>Баннеры для сайтов</a:t>
            </a:r>
          </a:p>
          <a:p>
            <a:endParaRPr lang="ru-RU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E3A332E2-AD05-4A0C-A173-3DD9A4D59D16}"/>
              </a:ext>
            </a:extLst>
          </p:cNvPr>
          <p:cNvCxnSpPr/>
          <p:nvPr/>
        </p:nvCxnSpPr>
        <p:spPr>
          <a:xfrm>
            <a:off x="6211019" y="1683721"/>
            <a:ext cx="0" cy="3656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A4567331-49FF-4FC4-96DD-317AD26A5D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828" y="4842800"/>
            <a:ext cx="3870458" cy="192014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031CC006-3765-4B90-8ECD-C105B69C8ACC}"/>
              </a:ext>
            </a:extLst>
          </p:cNvPr>
          <p:cNvSpPr txBox="1"/>
          <p:nvPr/>
        </p:nvSpPr>
        <p:spPr>
          <a:xfrm>
            <a:off x="7691669" y="2596660"/>
            <a:ext cx="37106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>
                <a:solidFill>
                  <a:srgbClr val="0070C0"/>
                </a:solidFill>
              </a:rPr>
              <a:t>Разработаны и готовы для скачивания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B771C0-4AE8-49D4-B178-F40BDF5CCA7B}"/>
              </a:ext>
            </a:extLst>
          </p:cNvPr>
          <p:cNvSpPr txBox="1"/>
          <p:nvPr/>
        </p:nvSpPr>
        <p:spPr>
          <a:xfrm>
            <a:off x="10156446" y="268709"/>
            <a:ext cx="1075936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ЗАДАЧА</a:t>
            </a:r>
          </a:p>
        </p:txBody>
      </p:sp>
    </p:spTree>
    <p:extLst>
      <p:ext uri="{BB962C8B-B14F-4D97-AF65-F5344CB8AC3E}">
        <p14:creationId xmlns:p14="http://schemas.microsoft.com/office/powerpoint/2010/main" val="2373036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3201E40-E4D4-4508-9C7D-45D8B5FA8E7F}"/>
              </a:ext>
            </a:extLst>
          </p:cNvPr>
          <p:cNvSpPr/>
          <p:nvPr/>
        </p:nvSpPr>
        <p:spPr>
          <a:xfrm>
            <a:off x="340642" y="0"/>
            <a:ext cx="5755358" cy="57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4400"/>
              </a:lnSpc>
            </a:pPr>
            <a:r>
              <a:rPr lang="ru-RU" b="1" dirty="0">
                <a:solidFill>
                  <a:srgbClr val="000000"/>
                </a:solidFill>
                <a:ea typeface="Inter Bold" pitchFamily="34" charset="-122"/>
                <a:cs typeface="Inter Bold" pitchFamily="34" charset="-120"/>
              </a:rPr>
              <a:t>Информационная поддержка проекта «Код будущего»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1EA4BB-5B93-4CB8-87DB-650C02776AEA}"/>
              </a:ext>
            </a:extLst>
          </p:cNvPr>
          <p:cNvSpPr txBox="1"/>
          <p:nvPr/>
        </p:nvSpPr>
        <p:spPr>
          <a:xfrm>
            <a:off x="455762" y="661720"/>
            <a:ext cx="6329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</a:rPr>
              <a:t>Всем образовательным организациям:</a:t>
            </a:r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id="{813EE482-8544-4595-8040-225D1B8AC49D}"/>
              </a:ext>
            </a:extLst>
          </p:cNvPr>
          <p:cNvSpPr/>
          <p:nvPr/>
        </p:nvSpPr>
        <p:spPr>
          <a:xfrm rot="5400000">
            <a:off x="2416833" y="2910206"/>
            <a:ext cx="491705" cy="42129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545697B-9E2E-47E9-AE08-2FC53B271572}"/>
              </a:ext>
            </a:extLst>
          </p:cNvPr>
          <p:cNvSpPr/>
          <p:nvPr/>
        </p:nvSpPr>
        <p:spPr>
          <a:xfrm>
            <a:off x="558751" y="1814037"/>
            <a:ext cx="5319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272525"/>
                </a:solidFill>
                <a:ea typeface="Inter" pitchFamily="34" charset="-122"/>
              </a:rPr>
              <a:t>Проинформируйте родителей (законных представителей) и обучающихся, используя материалы по ссылке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834EAF5-4221-49D5-8082-9D700BF2955B}"/>
              </a:ext>
            </a:extLst>
          </p:cNvPr>
          <p:cNvSpPr/>
          <p:nvPr/>
        </p:nvSpPr>
        <p:spPr>
          <a:xfrm>
            <a:off x="994210" y="3491294"/>
            <a:ext cx="4290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272525"/>
                </a:solidFill>
                <a:ea typeface="Inter" pitchFamily="34" charset="-122"/>
                <a:hlinkClick r:id="rId2"/>
              </a:rPr>
              <a:t>https://disk.yandex.ru/i/HHSfixQmf18Gmw</a:t>
            </a:r>
            <a:r>
              <a:rPr lang="ru-RU" dirty="0">
                <a:solidFill>
                  <a:srgbClr val="272525"/>
                </a:solidFill>
                <a:ea typeface="Inter" pitchFamily="34" charset="-122"/>
              </a:rPr>
              <a:t> 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5C7C103-A101-44A9-B876-9B7D175B61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6030" y="855841"/>
            <a:ext cx="4870208" cy="6009569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CF30C31-A25A-4E88-89FD-64233B7C4617}"/>
              </a:ext>
            </a:extLst>
          </p:cNvPr>
          <p:cNvSpPr txBox="1"/>
          <p:nvPr/>
        </p:nvSpPr>
        <p:spPr>
          <a:xfrm>
            <a:off x="10484456" y="248965"/>
            <a:ext cx="1075936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ЗАДАЧА</a:t>
            </a:r>
          </a:p>
        </p:txBody>
      </p:sp>
    </p:spTree>
    <p:extLst>
      <p:ext uri="{BB962C8B-B14F-4D97-AF65-F5344CB8AC3E}">
        <p14:creationId xmlns:p14="http://schemas.microsoft.com/office/powerpoint/2010/main" val="24183749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194</Words>
  <Application>Microsoft Office PowerPoint</Application>
  <PresentationFormat>Широкоэкранный</PresentationFormat>
  <Paragraphs>29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Bebas Neue Regular</vt:lpstr>
      <vt:lpstr>Calibri</vt:lpstr>
      <vt:lpstr>Calibri Light</vt:lpstr>
      <vt:lpstr>Inter</vt:lpstr>
      <vt:lpstr>Inter Bold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User-096</dc:creator>
  <cp:lastModifiedBy>Дмитрий Куликов</cp:lastModifiedBy>
  <cp:revision>13</cp:revision>
  <dcterms:created xsi:type="dcterms:W3CDTF">2025-09-05T06:49:46Z</dcterms:created>
  <dcterms:modified xsi:type="dcterms:W3CDTF">2025-09-19T05:45:28Z</dcterms:modified>
</cp:coreProperties>
</file>